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e90b3833_0_1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e90b3833_0_1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e885ac8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7e885ac8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5e90b3833_0_1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5e90b3833_0_1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7e885ac8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7e885ac8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5e90b3833_0_1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5e90b3833_0_1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5e90b3833_0_1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5e90b3833_0_1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7e885ac8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7e885ac8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5e90b3833_0_1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5e90b3833_0_1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5e90b3833_0_1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5e90b3833_0_1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7e885ac8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7e885ac8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e90b3833_0_1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e90b3833_0_1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e90b38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e90b38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5e90b3833_0_1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5e90b3833_0_1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e90b3833_0_1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5e90b3833_0_1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5e90b3833_0_1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5e90b3833_0_1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5e90b383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5e90b383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e90b383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e90b383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e90b3833_0_1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e90b3833_0_1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e90b3833_0_1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e90b3833_0_1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e885ac8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e885ac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e885ac8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e885ac8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info@worlds.org" TargetMode="External"/><Relationship Id="rId4" Type="http://schemas.openxmlformats.org/officeDocument/2006/relationships/hyperlink" Target="https://reshamas.github.io/code-of-conduct-for-nips-and-other-stem-association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info@worlds.or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shamas.github.io" TargetMode="External"/><Relationship Id="rId4" Type="http://schemas.openxmlformats.org/officeDocument/2006/relationships/hyperlink" Target="mailto:reshama@world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98075"/>
            <a:ext cx="8520600" cy="16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Artificial Intelligence Conference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O’Reilly + Intel AI (NYC)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26150"/>
            <a:ext cx="8520600" cy="23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Better Together Diversity Networking Lunch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C4587"/>
                </a:solidFill>
              </a:rPr>
              <a:t>17-Apr-2019</a:t>
            </a:r>
            <a:endParaRPr sz="2300">
              <a:solidFill>
                <a:srgbClr val="1C4587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1C4587"/>
                </a:solidFill>
              </a:rPr>
              <a:t>           </a:t>
            </a:r>
            <a:r>
              <a:rPr lang="en" sz="3000">
                <a:solidFill>
                  <a:srgbClr val="1C4587"/>
                </a:solidFill>
              </a:rPr>
              <a:t>RESHAMA SHAIKH </a:t>
            </a:r>
            <a:r>
              <a:rPr lang="en" sz="3000">
                <a:solidFill>
                  <a:srgbClr val="0000FF"/>
                </a:solidFill>
              </a:rPr>
              <a:t>   </a:t>
            </a:r>
            <a:r>
              <a:rPr lang="en" sz="3000">
                <a:solidFill>
                  <a:srgbClr val="000000"/>
                </a:solidFill>
                <a:highlight>
                  <a:srgbClr val="CFE2F3"/>
                </a:highlight>
              </a:rPr>
              <a:t>@reshamas</a:t>
            </a:r>
            <a:endParaRPr sz="3000"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WHAT WE DO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311700" y="1090725"/>
            <a:ext cx="8520600" cy="3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Speaker events that feature women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Panel discussions require 50% women speakers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Events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Workshops:  Python, R, TensorFlow, Probability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 source sprints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Career Workshops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Code &amp; Coffee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Hackathons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Job Board on our website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OPEN SOURCE INITIATIVE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311700" y="1580450"/>
            <a:ext cx="85206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articipation rates by women in </a:t>
            </a: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 source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quite low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(11%)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lower for </a:t>
            </a: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Python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(2%)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Lower still for the </a:t>
            </a: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scikit-learn</a:t>
            </a:r>
            <a:r>
              <a:rPr lang="en" sz="24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(a)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library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(0 to 1%)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(a)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scikit-learn is the machine learning library for Python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Scikit-learn Open Source Sprints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311700" y="1237550"/>
            <a:ext cx="85206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day Saturday event to work on “issues” on GitHub library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Events in NYC: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March 2017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September 2018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Expanding for 2019: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NYC:  August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Nairobi, Kenya:  June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San Francisco:  November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We are looking for sponsors!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WHAT CAN BE DONE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311700" y="1369775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hire or interview, consider that less women apply for positions,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rewrite your job descriptions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manage, knowing women ask less often for raises and promotions, be an </a:t>
            </a:r>
            <a:r>
              <a:rPr b="1"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advocate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for them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my last job, a co-worker advocated for a pay adjustment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 women speak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Amplify their voices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at meeting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WHAT CAN BE DONE… more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311700" y="1369775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Awareness of “manels”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not agree to be on a “manel”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 aware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men go out for a drink or play golf with other work colleagues, it is a disadvantage for women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Mentor and sponsor those from URGs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Code of Conduct, “walk the talk”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a space that is safe and welcoming for all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WHAT CAN BE DONE… more… more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43" name="Google Shape;143;p27"/>
          <p:cNvSpPr txBox="1"/>
          <p:nvPr>
            <p:ph idx="1" type="subTitle"/>
          </p:nvPr>
        </p:nvSpPr>
        <p:spPr>
          <a:xfrm>
            <a:off x="311700" y="1369775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Have the difficult conversations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feedback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Receive feedback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Crucial Conversations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a great book!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WHAT CAN BE DONE… data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49" name="Google Shape;149;p28"/>
          <p:cNvSpPr txBox="1"/>
          <p:nvPr>
            <p:ph idx="1" type="subTitle"/>
          </p:nvPr>
        </p:nvSpPr>
        <p:spPr>
          <a:xfrm>
            <a:off x="311700" y="1369775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Surveys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complete them → indicate gender.  There’s a saying “we cannot understand what we cannot measure.”  If we are not keeping statistics, then it is hard to implement and measure change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FINAL THOUGHTS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55" name="Google Shape;155;p29"/>
          <p:cNvSpPr txBox="1"/>
          <p:nvPr>
            <p:ph idx="1" type="subTitle"/>
          </p:nvPr>
        </p:nvSpPr>
        <p:spPr>
          <a:xfrm>
            <a:off x="311700" y="1369775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Don’t be afraid to ask, we all are figuring it out, including ourselves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“Women &amp; non-binary” ---&gt; “women &amp; gender minority”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Code of Conduct implemented &lt; 2 years ago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Example:  Riyadh chapter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Pie will get bigger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CALL FOR ACTION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61" name="Google Shape;161;p30"/>
          <p:cNvSpPr txBox="1"/>
          <p:nvPr>
            <p:ph idx="1" type="subTitle"/>
          </p:nvPr>
        </p:nvSpPr>
        <p:spPr>
          <a:xfrm>
            <a:off x="311700" y="1369775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Sponsorship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Jobs can be posted on our Job Board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Follow us on social media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your city doesn’t have a WiMLDS chapter, can begin one!  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Code of Conduct creates an inclusive and welcoming environment with accountability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We’re happy to answer any questions.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ctrTitle"/>
          </p:nvPr>
        </p:nvSpPr>
        <p:spPr>
          <a:xfrm>
            <a:off x="353950" y="333125"/>
            <a:ext cx="8520600" cy="10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More Information</a:t>
            </a:r>
            <a:endParaRPr sz="3600"/>
          </a:p>
        </p:txBody>
      </p:sp>
      <p:sp>
        <p:nvSpPr>
          <p:cNvPr id="167" name="Google Shape;167;p31"/>
          <p:cNvSpPr txBox="1"/>
          <p:nvPr>
            <p:ph idx="1" type="subTitle"/>
          </p:nvPr>
        </p:nvSpPr>
        <p:spPr>
          <a:xfrm>
            <a:off x="311700" y="1336625"/>
            <a:ext cx="8520600" cy="3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WiMLDS 2019 Q1 Report</a:t>
            </a:r>
            <a:r>
              <a:rPr b="1" lang="en" sz="1800">
                <a:solidFill>
                  <a:srgbClr val="1C4587"/>
                </a:solidFill>
              </a:rPr>
              <a:t>:</a:t>
            </a:r>
            <a:r>
              <a:rPr b="1" lang="en" sz="1800">
                <a:solidFill>
                  <a:srgbClr val="1C4587"/>
                </a:solidFill>
              </a:rPr>
              <a:t>    </a:t>
            </a:r>
            <a:r>
              <a:rPr b="1" lang="en" sz="1800" u="sng">
                <a:solidFill>
                  <a:schemeClr val="hlink"/>
                </a:solidFill>
                <a:hlinkClick r:id="rId3"/>
              </a:rPr>
              <a:t>https://reshamas.github.io/wimlds-2019-q1-report/</a:t>
            </a:r>
            <a:endParaRPr b="1" sz="18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Code of Conduct article: </a:t>
            </a:r>
            <a:r>
              <a:rPr b="1" lang="en" sz="1800" u="sng">
                <a:solidFill>
                  <a:schemeClr val="hlink"/>
                </a:solidFill>
                <a:hlinkClick r:id="rId4"/>
              </a:rPr>
              <a:t>https://reshamas.github.io/code-of-conduct-for-nips-and-other-stem-associations/</a:t>
            </a:r>
            <a:endParaRPr b="1" sz="1800">
              <a:solidFill>
                <a:srgbClr val="D3002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D3002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D3002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2300">
              <a:solidFill>
                <a:srgbClr val="D3002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32950" y="3849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r>
              <a:rPr b="1" lang="en"/>
              <a:t>@wimlds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07219" l="2500" r="-2499" t="-107219"/>
          <a:stretch/>
        </p:blipFill>
        <p:spPr>
          <a:xfrm>
            <a:off x="0" y="744583"/>
            <a:ext cx="9143997" cy="226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-46198" l="0" r="-36035" t="0"/>
          <a:stretch/>
        </p:blipFill>
        <p:spPr>
          <a:xfrm>
            <a:off x="311700" y="208450"/>
            <a:ext cx="7558273" cy="21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9374" y="3721429"/>
            <a:ext cx="58345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9775" y="3752125"/>
            <a:ext cx="690675" cy="5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74175" y="2139800"/>
            <a:ext cx="84786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Building a </a:t>
            </a:r>
            <a:r>
              <a:rPr b="1" lang="en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welcoming and supportive</a:t>
            </a:r>
            <a:r>
              <a:rPr lang="en" sz="2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community for women 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ctrTitle"/>
          </p:nvPr>
        </p:nvSpPr>
        <p:spPr>
          <a:xfrm>
            <a:off x="353950" y="569750"/>
            <a:ext cx="8520600" cy="10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Connect with WiMLDS</a:t>
            </a:r>
            <a:endParaRPr sz="3600"/>
          </a:p>
        </p:txBody>
      </p:sp>
      <p:sp>
        <p:nvSpPr>
          <p:cNvPr id="173" name="Google Shape;173;p32"/>
          <p:cNvSpPr txBox="1"/>
          <p:nvPr>
            <p:ph idx="1" type="subTitle"/>
          </p:nvPr>
        </p:nvSpPr>
        <p:spPr>
          <a:xfrm>
            <a:off x="311700" y="1676825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</a:rPr>
              <a:t>Twitter:</a:t>
            </a:r>
            <a:r>
              <a:rPr b="1" lang="en" sz="2300">
                <a:solidFill>
                  <a:srgbClr val="D3002D"/>
                </a:solidFill>
              </a:rPr>
              <a:t>  </a:t>
            </a:r>
            <a:r>
              <a:rPr b="1" lang="en" sz="2300">
                <a:solidFill>
                  <a:schemeClr val="accent5"/>
                </a:solidFill>
              </a:rPr>
              <a:t>@wimlds</a:t>
            </a:r>
            <a:endParaRPr b="1" sz="23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</a:rPr>
              <a:t>Website:</a:t>
            </a:r>
            <a:r>
              <a:rPr b="1" lang="en" sz="2300">
                <a:solidFill>
                  <a:srgbClr val="D3002D"/>
                </a:solidFill>
              </a:rPr>
              <a:t>  </a:t>
            </a:r>
            <a:r>
              <a:rPr b="1" lang="en" sz="2300">
                <a:solidFill>
                  <a:schemeClr val="accent5"/>
                </a:solidFill>
              </a:rPr>
              <a:t>wimlds.org</a:t>
            </a:r>
            <a:endParaRPr b="1" sz="23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</a:rPr>
              <a:t>Email: </a:t>
            </a:r>
            <a:r>
              <a:rPr b="1" lang="en" sz="2300">
                <a:solidFill>
                  <a:srgbClr val="D3002D"/>
                </a:solidFill>
              </a:rPr>
              <a:t> </a:t>
            </a:r>
            <a:r>
              <a:rPr b="1" lang="en" sz="2300" u="sng">
                <a:solidFill>
                  <a:schemeClr val="hlink"/>
                </a:solidFill>
                <a:hlinkClick r:id="rId3"/>
              </a:rPr>
              <a:t>info@wimlds.org</a:t>
            </a:r>
            <a:endParaRPr b="1"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2300">
              <a:solidFill>
                <a:srgbClr val="D3002D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ctrTitle"/>
          </p:nvPr>
        </p:nvSpPr>
        <p:spPr>
          <a:xfrm>
            <a:off x="353950" y="333125"/>
            <a:ext cx="8520600" cy="10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Connect with me</a:t>
            </a:r>
            <a:endParaRPr sz="3600"/>
          </a:p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311700" y="1336625"/>
            <a:ext cx="8520600" cy="3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</a:rPr>
              <a:t>Twitter:</a:t>
            </a:r>
            <a:r>
              <a:rPr b="1" lang="en" sz="2300">
                <a:solidFill>
                  <a:srgbClr val="D3002D"/>
                </a:solidFill>
              </a:rPr>
              <a:t>  </a:t>
            </a:r>
            <a:r>
              <a:rPr b="1" lang="en" sz="2300">
                <a:solidFill>
                  <a:schemeClr val="accent5"/>
                </a:solidFill>
              </a:rPr>
              <a:t>@reshamas</a:t>
            </a:r>
            <a:endParaRPr b="1" sz="23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</a:rPr>
              <a:t>Website:</a:t>
            </a:r>
            <a:r>
              <a:rPr b="1" lang="en" sz="2300">
                <a:solidFill>
                  <a:srgbClr val="D3002D"/>
                </a:solidFill>
              </a:rPr>
              <a:t>  </a:t>
            </a:r>
            <a:r>
              <a:rPr b="1" lang="en" sz="2300" u="sng">
                <a:solidFill>
                  <a:schemeClr val="hlink"/>
                </a:solidFill>
                <a:hlinkClick r:id="rId3"/>
              </a:rPr>
              <a:t>https://reshamas.github.io</a:t>
            </a:r>
            <a:endParaRPr b="1"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</a:rPr>
              <a:t>Email:</a:t>
            </a:r>
            <a:r>
              <a:rPr b="1" lang="en" sz="2300">
                <a:solidFill>
                  <a:srgbClr val="D3002D"/>
                </a:solidFill>
              </a:rPr>
              <a:t> </a:t>
            </a:r>
            <a:r>
              <a:rPr b="1" lang="en" sz="2300" u="sng">
                <a:solidFill>
                  <a:schemeClr val="accent5"/>
                </a:solidFill>
                <a:hlinkClick r:id="rId4"/>
              </a:rPr>
              <a:t>reshama@wimlds.org</a:t>
            </a:r>
            <a:endParaRPr sz="18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D300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2300">
              <a:solidFill>
                <a:srgbClr val="D3002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THE MISSION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1580450"/>
            <a:ext cx="85206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support and promote women and gender minorities in machine learning &amp; data science </a:t>
            </a: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[&amp; artificial intelligence]</a:t>
            </a:r>
            <a:endParaRPr sz="2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Membership inclusive to any person / gender who supports our cause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About Me</a:t>
            </a:r>
            <a:r>
              <a:rPr b="1" lang="en" sz="3000">
                <a:solidFill>
                  <a:srgbClr val="1C4587"/>
                </a:solidFill>
              </a:rPr>
              <a:t>:  RESHAMA SHAIKH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311700" y="1580450"/>
            <a:ext cx="8520600" cy="28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Statistician / Data Scientist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Organizer for New York WiMLDS chapter for past 4+ years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Board Member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WiMLDS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Big Apple Py (annual PyGotham Conference)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 Git workshops in NYC --&gt; advance open source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1C4587"/>
                </a:solidFill>
              </a:rPr>
              <a:t>ACKNOWLEDGMENT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1220475"/>
            <a:ext cx="8520600" cy="34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O’Reilly for their support of WiMLDS over the past 4 years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their commitment to diversity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 outreach to connect to women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Offering scholarships and travel stipends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Forefront of Code of Conduct implementation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of inclusion-focused nonprofits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Organizing a regular diversity luncheon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ABOUT WiMLDS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11700" y="1278925"/>
            <a:ext cx="85206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Founded December 2013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63 chapters in 27 countries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29 000+ members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Board:  4 members (US)</a:t>
            </a:r>
            <a:endParaRPr sz="24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130+ organizers world-wide contribute to our community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Includes sponsors and our members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Includes our supporters on social media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ISC:  involve organizers outside of US </a:t>
            </a:r>
            <a:r>
              <a:rPr lang="en" sz="24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* in-progress *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 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395" y="0"/>
            <a:ext cx="66552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 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775" y="151762"/>
            <a:ext cx="6424950" cy="483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ctrTitle"/>
          </p:nvPr>
        </p:nvSpPr>
        <p:spPr>
          <a:xfrm>
            <a:off x="311700" y="405650"/>
            <a:ext cx="8520600" cy="11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</a:rPr>
              <a:t> 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425" y="44251"/>
            <a:ext cx="6716725" cy="494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